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71" autoAdjust="0"/>
  </p:normalViewPr>
  <p:slideViewPr>
    <p:cSldViewPr snapToGrid="0" snapToObjects="1">
      <p:cViewPr varScale="1">
        <p:scale>
          <a:sx n="73" d="100"/>
          <a:sy n="73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08069-10B8-3B4E-87AD-5D84CA2703C1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D93CB-0830-B84B-B349-8F51951B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7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http://statistical-</a:t>
            </a:r>
            <a:r>
              <a:rPr lang="en-US" dirty="0" err="1" smtClean="0"/>
              <a:t>research.com</a:t>
            </a:r>
            <a:r>
              <a:rPr lang="en-US" dirty="0" smtClean="0"/>
              <a:t>/spatial-clustering-with-equal-sizes/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Lantz p 298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39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Lantz p 299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4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Lantz p 303</a:t>
            </a:r>
          </a:p>
          <a:p>
            <a:r>
              <a:rPr lang="en-US" dirty="0" smtClean="0"/>
              <a:t>Formula from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Cohen's_kappa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3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Sensitivity_and_specificity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5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Formula from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Precision_and_recall#F-measure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3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Lantz p 312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93CB-0830-B84B-B349-8F51951BEA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3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2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0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8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C6EAA-1541-8A42-A734-47AC03021D8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D795-CB58-E148-A218-DEC28AB7F9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670808" y="62826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A4D795-CB58-E148-A218-DEC28AB7F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1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066" y="4895012"/>
            <a:ext cx="5391446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Model Performance </a:t>
            </a:r>
            <a:br>
              <a:rPr lang="en-US" dirty="0" smtClean="0"/>
            </a:br>
            <a:r>
              <a:rPr lang="en-US" sz="4000" i="1" dirty="0" smtClean="0"/>
              <a:t>Lantz </a:t>
            </a:r>
            <a:r>
              <a:rPr lang="en-US" sz="4000" i="1" dirty="0" err="1" smtClean="0"/>
              <a:t>Ch</a:t>
            </a:r>
            <a:r>
              <a:rPr lang="en-US" sz="4000" i="1" dirty="0" smtClean="0"/>
              <a:t> 10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300" y="3057732"/>
            <a:ext cx="1545748" cy="1752600"/>
          </a:xfrm>
        </p:spPr>
        <p:txBody>
          <a:bodyPr/>
          <a:lstStyle/>
          <a:p>
            <a:r>
              <a:rPr lang="en-US" dirty="0" err="1" smtClean="0"/>
              <a:t>Wk</a:t>
            </a:r>
            <a:r>
              <a:rPr lang="en-US" dirty="0" smtClean="0"/>
              <a:t> 5, Part 2</a:t>
            </a:r>
            <a:endParaRPr lang="en-US" dirty="0"/>
          </a:p>
        </p:txBody>
      </p:sp>
      <p:pic>
        <p:nvPicPr>
          <p:cNvPr id="4" name="Picture 31" descr="rose4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 l="12895" t="22858"/>
          <a:stretch>
            <a:fillRect/>
          </a:stretch>
        </p:blipFill>
        <p:spPr bwMode="auto">
          <a:xfrm>
            <a:off x="5560698" y="6042837"/>
            <a:ext cx="3359424" cy="5572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2041" y="260703"/>
            <a:ext cx="2550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Right</a:t>
            </a:r>
            <a:r>
              <a:rPr lang="en-US" dirty="0" smtClean="0"/>
              <a:t> – Graphing is often used to evaluate results from different variations of an algorithm. Depending on how important false positives are, one or another of the points shown might be best.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1180" y="-193882"/>
            <a:ext cx="5195008" cy="492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6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“Beyond accuracy”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“kappa” statistic</a:t>
            </a:r>
          </a:p>
          <a:p>
            <a:pPr lvl="1"/>
            <a:r>
              <a:rPr lang="en-US" dirty="0" smtClean="0"/>
              <a:t>Adjusts accuracy by accounting for a correct prediction by chance alone.</a:t>
            </a:r>
          </a:p>
          <a:p>
            <a:pPr lvl="1"/>
            <a:r>
              <a:rPr lang="en-US" dirty="0" smtClean="0"/>
              <a:t>For our spam &amp; ham, it’s 0.8867, </a:t>
            </a:r>
            <a:r>
              <a:rPr lang="en-US" dirty="0" err="1" smtClean="0"/>
              <a:t>vs</a:t>
            </a:r>
            <a:r>
              <a:rPr lang="en-US" dirty="0" smtClean="0"/>
              <a:t> 0.9775</a:t>
            </a:r>
          </a:p>
          <a:p>
            <a:pPr lvl="1"/>
            <a:r>
              <a:rPr lang="en-US" dirty="0" smtClean="0"/>
              <a:t>“Good agreement” = 0.60 to 0.80</a:t>
            </a:r>
          </a:p>
          <a:p>
            <a:pPr lvl="1"/>
            <a:r>
              <a:rPr lang="en-US" dirty="0" smtClean="0"/>
              <a:t>“Very good agreement” = 0.80 to 1.00</a:t>
            </a:r>
          </a:p>
          <a:p>
            <a:pPr lvl="1"/>
            <a:r>
              <a:rPr lang="en-US" dirty="0" smtClean="0"/>
              <a:t>Subjective categories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985" y="5364074"/>
            <a:ext cx="3573650" cy="107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9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and specificity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Sensitivity = “True positive rate”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and</a:t>
            </a:r>
          </a:p>
          <a:p>
            <a:r>
              <a:rPr lang="en-US" dirty="0" smtClean="0"/>
              <a:t>Specificity = “True negative rate”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01" y="2662598"/>
            <a:ext cx="6930570" cy="516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1" y="4994728"/>
            <a:ext cx="6916142" cy="50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6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ham and spam…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confusionMatrix</a:t>
            </a:r>
            <a:r>
              <a:rPr lang="en-US" dirty="0"/>
              <a:t>(</a:t>
            </a:r>
            <a:r>
              <a:rPr lang="en-US" dirty="0" err="1"/>
              <a:t>sms_results$predict_type</a:t>
            </a:r>
            <a:r>
              <a:rPr lang="en-US" dirty="0"/>
              <a:t>, </a:t>
            </a:r>
            <a:r>
              <a:rPr lang="en-US" dirty="0" err="1"/>
              <a:t>sms_results$actual_type</a:t>
            </a:r>
            <a:r>
              <a:rPr lang="en-US" dirty="0"/>
              <a:t>, positive = "spam")</a:t>
            </a:r>
          </a:p>
          <a:p>
            <a:pPr marL="0" indent="0">
              <a:buNone/>
            </a:pPr>
            <a:r>
              <a:rPr lang="en-US" dirty="0"/>
              <a:t>Confusion Matrix and Statistics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     Reference</a:t>
            </a:r>
          </a:p>
          <a:p>
            <a:pPr marL="0" indent="0">
              <a:buNone/>
            </a:pPr>
            <a:r>
              <a:rPr lang="en-US" dirty="0"/>
              <a:t>Prediction  ham spam</a:t>
            </a:r>
          </a:p>
          <a:p>
            <a:pPr marL="0" indent="0">
              <a:buNone/>
            </a:pPr>
            <a:r>
              <a:rPr lang="en-US" dirty="0"/>
              <a:t>      ham  1202   29</a:t>
            </a:r>
          </a:p>
          <a:p>
            <a:pPr marL="0" indent="0">
              <a:buNone/>
            </a:pPr>
            <a:r>
              <a:rPr lang="en-US" dirty="0"/>
              <a:t>      spam    5  154</a:t>
            </a:r>
          </a:p>
          <a:p>
            <a:pPr marL="0" indent="0">
              <a:buNone/>
            </a:pPr>
            <a:r>
              <a:rPr lang="en-US" dirty="0"/>
              <a:t>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Accuracy : 0.9755        </a:t>
            </a:r>
          </a:p>
          <a:p>
            <a:pPr marL="0" indent="0">
              <a:buNone/>
            </a:pPr>
            <a:r>
              <a:rPr lang="en-US" dirty="0"/>
              <a:t>                 95% CI : (0.966, 0.983)</a:t>
            </a:r>
          </a:p>
          <a:p>
            <a:pPr marL="0" indent="0">
              <a:buNone/>
            </a:pPr>
            <a:r>
              <a:rPr lang="en-US" dirty="0"/>
              <a:t>    No Information Rate : 0.8683        </a:t>
            </a:r>
          </a:p>
          <a:p>
            <a:pPr marL="0" indent="0">
              <a:buNone/>
            </a:pPr>
            <a:r>
              <a:rPr lang="en-US" dirty="0"/>
              <a:t>    P-Value [</a:t>
            </a:r>
            <a:r>
              <a:rPr lang="en-US" dirty="0" err="1"/>
              <a:t>Acc</a:t>
            </a:r>
            <a:r>
              <a:rPr lang="en-US" dirty="0"/>
              <a:t> &gt; NIR] : &lt; 2.2e-16     </a:t>
            </a:r>
          </a:p>
          <a:p>
            <a:pPr marL="0" indent="0">
              <a:buNone/>
            </a:pPr>
            <a:r>
              <a:rPr lang="en-US" dirty="0"/>
              <a:t>     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Kappa : 0.8867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Mcnemar's</a:t>
            </a:r>
            <a:r>
              <a:rPr lang="en-US" dirty="0"/>
              <a:t> Test P-Value : 7.998e-05     </a:t>
            </a:r>
          </a:p>
          <a:p>
            <a:pPr marL="0" indent="0">
              <a:buNone/>
            </a:pPr>
            <a:r>
              <a:rPr lang="en-US" dirty="0"/>
              <a:t>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Sensitivity : 0.8415        </a:t>
            </a:r>
          </a:p>
          <a:p>
            <a:pPr marL="0" indent="0">
              <a:buNone/>
            </a:pPr>
            <a:r>
              <a:rPr lang="en-US" dirty="0"/>
              <a:t>            Specificity : 0.9959       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Value : 0.9686       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Neg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Value : 0.9764        </a:t>
            </a:r>
          </a:p>
          <a:p>
            <a:pPr marL="0" indent="0">
              <a:buNone/>
            </a:pPr>
            <a:r>
              <a:rPr lang="en-US" dirty="0"/>
              <a:t>             Prevalence : 0.1317        </a:t>
            </a:r>
          </a:p>
          <a:p>
            <a:pPr marL="0" indent="0">
              <a:buNone/>
            </a:pPr>
            <a:r>
              <a:rPr lang="en-US" dirty="0"/>
              <a:t>         Detection Rate : 0.1108        </a:t>
            </a:r>
          </a:p>
          <a:p>
            <a:pPr marL="0" indent="0">
              <a:buNone/>
            </a:pPr>
            <a:r>
              <a:rPr lang="en-US" dirty="0"/>
              <a:t>   Detection Prevalence : 0.1144        </a:t>
            </a:r>
          </a:p>
          <a:p>
            <a:pPr marL="0" indent="0">
              <a:buNone/>
            </a:pPr>
            <a:r>
              <a:rPr lang="en-US" dirty="0"/>
              <a:t>      Balanced Accuracy : 0.9187        </a:t>
            </a:r>
          </a:p>
          <a:p>
            <a:pPr marL="0" indent="0">
              <a:buNone/>
            </a:pPr>
            <a:r>
              <a:rPr lang="en-US" dirty="0"/>
              <a:t>                                        </a:t>
            </a:r>
          </a:p>
          <a:p>
            <a:pPr marL="0" indent="0">
              <a:buNone/>
            </a:pPr>
            <a:r>
              <a:rPr lang="en-US" dirty="0"/>
              <a:t>       'Positive' Class : spam    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28047" y="2417912"/>
            <a:ext cx="2374193" cy="8092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9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096" y="274638"/>
            <a:ext cx="5259703" cy="1143000"/>
          </a:xfrm>
        </p:spPr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71900" y="1600200"/>
            <a:ext cx="4914899" cy="4525963"/>
          </a:xfrm>
        </p:spPr>
        <p:txBody>
          <a:bodyPr/>
          <a:lstStyle/>
          <a:p>
            <a:r>
              <a:rPr lang="en-US" dirty="0" smtClean="0"/>
              <a:t>Also measures of the compromises made in classification.</a:t>
            </a:r>
          </a:p>
          <a:p>
            <a:r>
              <a:rPr lang="en-US" dirty="0" smtClean="0"/>
              <a:t>How much the results are diluted by meaningless noise.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719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003" y="4962533"/>
            <a:ext cx="3838542" cy="3951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141" y="5653392"/>
            <a:ext cx="5436221" cy="4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32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F-measure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“harmonic mean” of precision and recall.</a:t>
            </a:r>
          </a:p>
          <a:p>
            <a:r>
              <a:rPr lang="en-US" dirty="0" smtClean="0"/>
              <a:t>Also called the “balanced F-score.”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also F</a:t>
            </a:r>
            <a:r>
              <a:rPr lang="en-US" baseline="-25000" dirty="0" smtClean="0"/>
              <a:t>1</a:t>
            </a:r>
            <a:r>
              <a:rPr lang="en-US" dirty="0" smtClean="0"/>
              <a:t> and F</a:t>
            </a:r>
            <a:r>
              <a:rPr lang="en-US" baseline="-25000" dirty="0" smtClean="0"/>
              <a:t>β</a:t>
            </a:r>
            <a:r>
              <a:rPr lang="en-US" dirty="0" smtClean="0"/>
              <a:t> variants!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347" y="3136899"/>
            <a:ext cx="4161617" cy="89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51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4433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chance to pick what you want based on how it looks </a:t>
            </a:r>
            <a:r>
              <a:rPr lang="en-US" dirty="0" err="1" smtClean="0"/>
              <a:t>vs</a:t>
            </a:r>
            <a:r>
              <a:rPr lang="en-US" dirty="0" smtClean="0"/>
              <a:t> other alternatives.</a:t>
            </a:r>
          </a:p>
          <a:p>
            <a:r>
              <a:rPr lang="en-US" dirty="0" smtClean="0"/>
              <a:t>“ROC” curves – Receiver Operating Characteristic.</a:t>
            </a:r>
          </a:p>
          <a:p>
            <a:r>
              <a:rPr lang="en-US" dirty="0" smtClean="0"/>
              <a:t>Detecting true positives </a:t>
            </a:r>
            <a:r>
              <a:rPr lang="en-US" dirty="0" err="1" smtClean="0"/>
              <a:t>vs</a:t>
            </a:r>
            <a:r>
              <a:rPr lang="en-US" dirty="0" smtClean="0"/>
              <a:t> avoiding false positives.</a:t>
            </a:r>
            <a:endParaRPr lang="en-US" dirty="0"/>
          </a:p>
        </p:txBody>
      </p:sp>
      <p:pic>
        <p:nvPicPr>
          <p:cNvPr id="4" name="Picture 3" descr="Lantz p 3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701" y="1935474"/>
            <a:ext cx="3938837" cy="30743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01767" y="5183727"/>
            <a:ext cx="3148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under the ROC curve varies from 0.5 (no predictive value) to 1.0 (perfect).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8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SMS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“Pretty good ROC curve”: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24" y="2417913"/>
            <a:ext cx="7380242" cy="393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16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Estimating future performance by calculating the “</a:t>
            </a:r>
            <a:r>
              <a:rPr lang="en-US" dirty="0" err="1" smtClean="0"/>
              <a:t>resubstitution</a:t>
            </a:r>
            <a:r>
              <a:rPr lang="en-US" dirty="0" smtClean="0"/>
              <a:t> error.”</a:t>
            </a:r>
          </a:p>
          <a:p>
            <a:pPr lvl="1"/>
            <a:r>
              <a:rPr lang="en-US" dirty="0" smtClean="0"/>
              <a:t>Lantz doesn’t put much stock in these.</a:t>
            </a:r>
          </a:p>
          <a:p>
            <a:r>
              <a:rPr lang="en-US" dirty="0" smtClean="0"/>
              <a:t>The “holdout method.”</a:t>
            </a:r>
          </a:p>
          <a:p>
            <a:pPr lvl="1"/>
            <a:r>
              <a:rPr lang="en-US" dirty="0" smtClean="0"/>
              <a:t>Lantz has used this throughout.</a:t>
            </a:r>
          </a:p>
          <a:p>
            <a:pPr lvl="1"/>
            <a:r>
              <a:rPr lang="en-US" dirty="0" smtClean="0"/>
              <a:t>Except it recommends holding out 25% – 50% of the data for testing, and he’s often used much less.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06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K-fold cross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out  10% in different ways, 10 different times.</a:t>
            </a:r>
          </a:p>
          <a:p>
            <a:r>
              <a:rPr lang="en-US" dirty="0" smtClean="0"/>
              <a:t>Then compare results of the 10 tests.</a:t>
            </a:r>
          </a:p>
          <a:p>
            <a:r>
              <a:rPr lang="en-US" dirty="0" smtClean="0"/>
              <a:t>“Bootstrap sampling” – similar, but uses randomly selected training and test sets.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4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truckload of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Lantz warns us that, in different domains, different ways are preferred, of deciding what results are “best”.</a:t>
            </a:r>
          </a:p>
          <a:p>
            <a:pPr lvl="1"/>
            <a:r>
              <a:rPr lang="en-US" dirty="0" smtClean="0"/>
              <a:t>Includes many types of summary statistics,  graphing for visual decisions,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Our goal – you know where to look up and calculate any of these, if someone says, “Oh, and what’s the precision on that?”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3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Classifiers - Main types of data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class values</a:t>
            </a:r>
          </a:p>
          <a:p>
            <a:r>
              <a:rPr lang="en-US" dirty="0" smtClean="0"/>
              <a:t>Predicted class values</a:t>
            </a:r>
          </a:p>
          <a:p>
            <a:r>
              <a:rPr lang="en-US" dirty="0" smtClean="0"/>
              <a:t>Estimated probability of the prediction</a:t>
            </a:r>
          </a:p>
          <a:p>
            <a:pPr lvl="1"/>
            <a:r>
              <a:rPr lang="en-US" dirty="0" smtClean="0"/>
              <a:t>If two methods are equally accurate, but</a:t>
            </a:r>
          </a:p>
          <a:p>
            <a:pPr lvl="1"/>
            <a:r>
              <a:rPr lang="en-US" dirty="0" smtClean="0"/>
              <a:t>One is more able to assess certainty, then</a:t>
            </a:r>
          </a:p>
          <a:p>
            <a:pPr lvl="1"/>
            <a:r>
              <a:rPr lang="en-US" dirty="0" smtClean="0"/>
              <a:t>It is the “smarter”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9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ham </a:t>
            </a:r>
            <a:r>
              <a:rPr lang="en-US" dirty="0" err="1" smtClean="0"/>
              <a:t>vs</a:t>
            </a:r>
            <a:r>
              <a:rPr lang="en-US" dirty="0" smtClean="0"/>
              <a:t> spam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sms_results</a:t>
            </a:r>
            <a:r>
              <a:rPr lang="en-US" dirty="0"/>
              <a:t> &lt;- </a:t>
            </a:r>
            <a:r>
              <a:rPr lang="en-US" dirty="0" err="1"/>
              <a:t>read.csv</a:t>
            </a:r>
            <a:r>
              <a:rPr lang="en-US" dirty="0"/>
              <a:t>("/Users/</a:t>
            </a:r>
            <a:r>
              <a:rPr lang="en-US" dirty="0" err="1"/>
              <a:t>chenowet</a:t>
            </a:r>
            <a:r>
              <a:rPr lang="en-US" dirty="0"/>
              <a:t>/Documents/</a:t>
            </a:r>
            <a:r>
              <a:rPr lang="en-US" dirty="0" err="1"/>
              <a:t>Rstuff</a:t>
            </a:r>
            <a:r>
              <a:rPr lang="en-US" dirty="0"/>
              <a:t>/</a:t>
            </a:r>
            <a:r>
              <a:rPr lang="en-US" dirty="0" err="1"/>
              <a:t>sms_results.csv</a:t>
            </a:r>
            <a:r>
              <a:rPr lang="en-US" dirty="0"/>
              <a:t>")</a:t>
            </a:r>
          </a:p>
          <a:p>
            <a:pPr marL="0" indent="0">
              <a:buNone/>
            </a:pPr>
            <a:r>
              <a:rPr lang="en-US" dirty="0"/>
              <a:t>&gt; head(</a:t>
            </a:r>
            <a:r>
              <a:rPr lang="en-US" dirty="0" err="1"/>
              <a:t>sms_results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actual_type</a:t>
            </a:r>
            <a:r>
              <a:rPr lang="en-US" dirty="0"/>
              <a:t> </a:t>
            </a:r>
            <a:r>
              <a:rPr lang="en-US" dirty="0" err="1"/>
              <a:t>predict_type</a:t>
            </a:r>
            <a:r>
              <a:rPr lang="en-US" dirty="0"/>
              <a:t>    </a:t>
            </a:r>
            <a:r>
              <a:rPr lang="en-US" dirty="0" err="1"/>
              <a:t>prob_spam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        ham          ham </a:t>
            </a:r>
            <a:r>
              <a:rPr lang="en-US" dirty="0" smtClean="0"/>
              <a:t> 2.560231e</a:t>
            </a:r>
            <a:r>
              <a:rPr lang="en-US" dirty="0"/>
              <a:t>-07</a:t>
            </a:r>
          </a:p>
          <a:p>
            <a:pPr marL="0" indent="0">
              <a:buNone/>
            </a:pPr>
            <a:r>
              <a:rPr lang="en-US" dirty="0"/>
              <a:t>2         ham          ham </a:t>
            </a:r>
            <a:r>
              <a:rPr lang="en-US" dirty="0" smtClean="0"/>
              <a:t> 1.309835e</a:t>
            </a:r>
            <a:r>
              <a:rPr lang="en-US" dirty="0"/>
              <a:t>-04</a:t>
            </a:r>
          </a:p>
          <a:p>
            <a:pPr marL="0" indent="0">
              <a:buNone/>
            </a:pPr>
            <a:r>
              <a:rPr lang="en-US" dirty="0"/>
              <a:t>3         ham          ham </a:t>
            </a:r>
            <a:r>
              <a:rPr lang="en-US" dirty="0" smtClean="0"/>
              <a:t> 8.089713e</a:t>
            </a:r>
            <a:r>
              <a:rPr lang="en-US" dirty="0"/>
              <a:t>-05</a:t>
            </a:r>
          </a:p>
          <a:p>
            <a:pPr marL="0" indent="0">
              <a:buNone/>
            </a:pPr>
            <a:r>
              <a:rPr lang="en-US" dirty="0"/>
              <a:t>4         ham          ham </a:t>
            </a:r>
            <a:r>
              <a:rPr lang="en-US" dirty="0" smtClean="0"/>
              <a:t> 1.396505e</a:t>
            </a:r>
            <a:r>
              <a:rPr lang="en-US" dirty="0"/>
              <a:t>-04</a:t>
            </a:r>
          </a:p>
          <a:p>
            <a:pPr marL="0" indent="0">
              <a:buNone/>
            </a:pPr>
            <a:r>
              <a:rPr lang="en-US" dirty="0"/>
              <a:t>5        spam         </a:t>
            </a:r>
            <a:r>
              <a:rPr lang="en-US" dirty="0" smtClean="0"/>
              <a:t>spam </a:t>
            </a:r>
            <a:r>
              <a:rPr lang="en-US" dirty="0"/>
              <a:t>1.000000e+00</a:t>
            </a:r>
          </a:p>
          <a:p>
            <a:pPr marL="0" indent="0">
              <a:buNone/>
            </a:pPr>
            <a:r>
              <a:rPr lang="en-US" dirty="0"/>
              <a:t>6         ham          ham </a:t>
            </a:r>
            <a:r>
              <a:rPr lang="en-US" dirty="0" smtClean="0"/>
              <a:t> 3.504181e</a:t>
            </a:r>
            <a:r>
              <a:rPr lang="en-US" dirty="0"/>
              <a:t>-03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5857" y="3844307"/>
            <a:ext cx="23767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model is very confident of its choices!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3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about when the model was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&gt; head(subset(</a:t>
            </a:r>
            <a:r>
              <a:rPr lang="en-US" dirty="0" err="1"/>
              <a:t>sms_results</a:t>
            </a:r>
            <a:r>
              <a:rPr lang="en-US" dirty="0"/>
              <a:t>, </a:t>
            </a:r>
            <a:r>
              <a:rPr lang="en-US" dirty="0" err="1"/>
              <a:t>actual_type</a:t>
            </a:r>
            <a:r>
              <a:rPr lang="en-US" dirty="0"/>
              <a:t> != </a:t>
            </a:r>
            <a:r>
              <a:rPr lang="en-US" dirty="0" err="1"/>
              <a:t>predict_type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actual_type</a:t>
            </a:r>
            <a:r>
              <a:rPr lang="en-US" dirty="0" smtClean="0"/>
              <a:t>  </a:t>
            </a:r>
            <a:r>
              <a:rPr lang="en-US" dirty="0" err="1"/>
              <a:t>predict_type</a:t>
            </a:r>
            <a:r>
              <a:rPr lang="en-US" dirty="0"/>
              <a:t>   </a:t>
            </a:r>
            <a:r>
              <a:rPr lang="en-US" dirty="0" err="1" smtClean="0"/>
              <a:t>prob_spam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53         spam          ham </a:t>
            </a:r>
            <a:r>
              <a:rPr lang="en-US" dirty="0" smtClean="0"/>
              <a:t> 0.0006796225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59         spam          ham </a:t>
            </a:r>
            <a:r>
              <a:rPr lang="en-US" dirty="0" smtClean="0"/>
              <a:t> 0.1333961018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73         spam          ham </a:t>
            </a:r>
            <a:r>
              <a:rPr lang="en-US" dirty="0" smtClean="0"/>
              <a:t> 0.3582665350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76         spam          ham </a:t>
            </a:r>
            <a:r>
              <a:rPr lang="en-US" dirty="0" smtClean="0"/>
              <a:t> 0.1224625535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81         spam          ham </a:t>
            </a:r>
            <a:r>
              <a:rPr lang="en-US" dirty="0" smtClean="0"/>
              <a:t> 0.0224863219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184       </a:t>
            </a:r>
            <a:r>
              <a:rPr lang="en-US" dirty="0" smtClean="0"/>
              <a:t>spam          ham  </a:t>
            </a:r>
            <a:r>
              <a:rPr lang="en-US" dirty="0"/>
              <a:t>0.0320059616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92540" y="4035653"/>
            <a:ext cx="2452897" cy="4870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2953" y="3809518"/>
            <a:ext cx="2028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Classifier knew it had a good chance of being wrong!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945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matrices tell the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judge based on what mistakes the algorithm made,</a:t>
            </a:r>
          </a:p>
          <a:p>
            <a:r>
              <a:rPr lang="en-US" dirty="0" smtClean="0"/>
              <a:t>Knowing which ones we care most about.</a:t>
            </a:r>
            <a:endParaRPr lang="en-US" dirty="0"/>
          </a:p>
        </p:txBody>
      </p:sp>
      <p:pic>
        <p:nvPicPr>
          <p:cNvPr id="4" name="Picture 3" descr="Lantz p 29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68" y="3482213"/>
            <a:ext cx="5809606" cy="263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6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E.g., predicting birth defects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kind of error is worse?</a:t>
            </a:r>
            <a:endParaRPr lang="en-US" dirty="0"/>
          </a:p>
        </p:txBody>
      </p:sp>
      <p:pic>
        <p:nvPicPr>
          <p:cNvPr id="4" name="Picture 3" descr="Lantz p 299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00" y="2364842"/>
            <a:ext cx="4601420" cy="363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6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common, global figure from these confusion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overall way to decide “accuracy” of an algorithm?</a:t>
            </a:r>
            <a:endParaRPr lang="en-US" dirty="0"/>
          </a:p>
        </p:txBody>
      </p:sp>
      <p:pic>
        <p:nvPicPr>
          <p:cNvPr id="5" name="Picture 4" descr="Lantz p 29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90" y="3284065"/>
            <a:ext cx="5209470" cy="13256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9421" y="5183726"/>
            <a:ext cx="7877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Like, what percent is on the diagonal in the confusion matrix?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257" y="5684026"/>
            <a:ext cx="4256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“Error rate” is then 1 – accuracy.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647030" y="2857500"/>
            <a:ext cx="6858000" cy="1143000"/>
          </a:xfrm>
        </p:spPr>
        <p:txBody>
          <a:bodyPr/>
          <a:lstStyle/>
          <a:p>
            <a:r>
              <a:rPr lang="en-US" dirty="0" smtClean="0"/>
              <a:t>So, for ham &amp; spam…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7" y="31114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&gt; </a:t>
            </a:r>
            <a:r>
              <a:rPr lang="en-US" sz="1100" b="1" dirty="0" err="1">
                <a:latin typeface="Courier New"/>
                <a:cs typeface="Courier New"/>
              </a:rPr>
              <a:t>CrossTable</a:t>
            </a:r>
            <a:r>
              <a:rPr lang="en-US" sz="1100" b="1" dirty="0">
                <a:latin typeface="Courier New"/>
                <a:cs typeface="Courier New"/>
              </a:rPr>
              <a:t>(</a:t>
            </a:r>
            <a:r>
              <a:rPr lang="en-US" sz="1100" b="1" dirty="0" err="1">
                <a:latin typeface="Courier New"/>
                <a:cs typeface="Courier New"/>
              </a:rPr>
              <a:t>sms_results$actual_type</a:t>
            </a:r>
            <a:r>
              <a:rPr lang="en-US" sz="1100" b="1" dirty="0">
                <a:latin typeface="Courier New"/>
                <a:cs typeface="Courier New"/>
              </a:rPr>
              <a:t>, </a:t>
            </a:r>
            <a:r>
              <a:rPr lang="en-US" sz="1100" b="1" dirty="0" err="1">
                <a:latin typeface="Courier New"/>
                <a:cs typeface="Courier New"/>
              </a:rPr>
              <a:t>sms_results$predict_type</a:t>
            </a:r>
            <a:r>
              <a:rPr lang="en-US" sz="1100" b="1" dirty="0" smtClean="0">
                <a:latin typeface="Courier New"/>
                <a:cs typeface="Courier New"/>
              </a:rPr>
              <a:t>)</a:t>
            </a:r>
            <a:endParaRPr lang="en-US" sz="11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Cell Contents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|-------------------------|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|                       N 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| Chi-square contribution 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|           N / Row Total 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|           N / Col Total 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|         N / Table Total 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|-------------------------</a:t>
            </a:r>
            <a:r>
              <a:rPr lang="en-US" sz="1100" b="1" dirty="0" smtClean="0">
                <a:latin typeface="Courier New"/>
                <a:cs typeface="Courier New"/>
              </a:rPr>
              <a:t>|</a:t>
            </a:r>
            <a:endParaRPr lang="en-US" sz="11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Total Observations in Table:  1390  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</a:t>
            </a:r>
            <a:r>
              <a:rPr lang="en-US" sz="1100" b="1" dirty="0" err="1">
                <a:latin typeface="Courier New"/>
                <a:cs typeface="Courier New"/>
              </a:rPr>
              <a:t>sms_results$predict_type</a:t>
            </a:r>
            <a:r>
              <a:rPr lang="en-US" sz="1100" b="1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100" b="1" dirty="0" err="1">
                <a:latin typeface="Courier New"/>
                <a:cs typeface="Courier New"/>
              </a:rPr>
              <a:t>sms_results$actual_type</a:t>
            </a:r>
            <a:r>
              <a:rPr lang="en-US" sz="1100" b="1" dirty="0">
                <a:latin typeface="Courier New"/>
                <a:cs typeface="Courier New"/>
              </a:rPr>
              <a:t> |       ham |      spam | Row Total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------------------------|-----------|-----------|-----------|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ham |      1202 |         5 |      1207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16.565 |   128.248 |          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 0.996 |     0.004 |     0.868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 0.976 |     0.031 |          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 0.865 |     0.004 |          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------------------------|-----------|-----------|-----------|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spam |        29 |       154 |       183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109.256 |   845.876 |          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 0.158 |     0.842 |     0.132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 0.024 |     0.969 |          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 0.021 |     0.111 |          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------------------------|-----------|-----------|-----------|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Column Total |      1231 |       159 |      1390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                        |     0.886 |     0.114 |           | 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------------------------|-----------|-----------|-----------|</a:t>
            </a:r>
          </a:p>
          <a:p>
            <a:pPr marL="0" indent="0">
              <a:buNone/>
            </a:pPr>
            <a:r>
              <a:rPr lang="en-US" sz="1100" b="1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</a:pPr>
            <a:endParaRPr lang="en-US" sz="1100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4857" y="1632857"/>
            <a:ext cx="34094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Accuracy = (154 + 1202 )/ 1390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= 0.9755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Error rate = 0.0245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18812" y="5879528"/>
            <a:ext cx="1252543" cy="4870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0472" y="4640328"/>
            <a:ext cx="1252543" cy="4870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09944" y="3383733"/>
            <a:ext cx="1252543" cy="4870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953</Words>
  <Application>Microsoft Macintosh PowerPoint</Application>
  <PresentationFormat>On-screen Show (4:3)</PresentationFormat>
  <Paragraphs>162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Evaluating Model Performance  Lantz Ch 10</vt:lpstr>
      <vt:lpstr>A truckload of tricks</vt:lpstr>
      <vt:lpstr>Classifiers - Main types of data involved</vt:lpstr>
      <vt:lpstr>Let’s look at ham vs spam again</vt:lpstr>
      <vt:lpstr>How about when the model was wrong?</vt:lpstr>
      <vt:lpstr>Confusion matrices tell the tale</vt:lpstr>
      <vt:lpstr>E.g., predicting birth defects</vt:lpstr>
      <vt:lpstr>A common, global figure from these confusion matrices</vt:lpstr>
      <vt:lpstr>So, for ham &amp; spam…</vt:lpstr>
      <vt:lpstr>“Beyond accuracy”</vt:lpstr>
      <vt:lpstr>Sensitivity and specificity</vt:lpstr>
      <vt:lpstr>For ham and spam…</vt:lpstr>
      <vt:lpstr>Precision and recall</vt:lpstr>
      <vt:lpstr>The F-measure</vt:lpstr>
      <vt:lpstr>Visualizing</vt:lpstr>
      <vt:lpstr>For SMS data</vt:lpstr>
      <vt:lpstr>Further tricks</vt:lpstr>
      <vt:lpstr>K-fold cross validation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and Understanding Data</dc:title>
  <dc:creator>Steve Chenoweth</dc:creator>
  <cp:lastModifiedBy>Steve Chenoweth</cp:lastModifiedBy>
  <cp:revision>204</cp:revision>
  <dcterms:created xsi:type="dcterms:W3CDTF">2014-12-02T16:25:50Z</dcterms:created>
  <dcterms:modified xsi:type="dcterms:W3CDTF">2015-01-12T14:25:52Z</dcterms:modified>
</cp:coreProperties>
</file>